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91" r:id="rId3"/>
    <p:sldId id="292" r:id="rId4"/>
    <p:sldId id="293" r:id="rId5"/>
    <p:sldId id="288" r:id="rId6"/>
    <p:sldId id="289" r:id="rId7"/>
    <p:sldId id="290" r:id="rId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9D0A2B"/>
    <a:srgbClr val="70899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1852" autoAdjust="0"/>
    <p:restoredTop sz="87057" autoAdjust="0"/>
  </p:normalViewPr>
  <p:slideViewPr>
    <p:cSldViewPr>
      <p:cViewPr>
        <p:scale>
          <a:sx n="107" d="100"/>
          <a:sy n="107" d="100"/>
        </p:scale>
        <p:origin x="222" y="1410"/>
      </p:cViewPr>
      <p:guideLst>
        <p:guide orient="horz" pos="3929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094" y="-90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5475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A84FE9B-D5D4-4B76-87EA-A08EA8B20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027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84FE9B-D5D4-4B76-87EA-A08EA8B20C6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079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>
                <a:solidFill>
                  <a:srgbClr val="70899B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684400" y="1818000"/>
            <a:ext cx="1695912" cy="403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12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1200" b="1" dirty="0" smtClean="0">
                <a:solidFill>
                  <a:srgbClr val="9D0A2B"/>
                </a:solidFill>
              </a:rPr>
            </a:br>
            <a:r>
              <a:rPr lang="fr-CH" sz="1200" b="1" dirty="0" smtClean="0">
                <a:solidFill>
                  <a:srgbClr val="9D0A2B"/>
                </a:solidFill>
              </a:rPr>
              <a:t>Patent System</a:t>
            </a:r>
            <a:endParaRPr lang="fr-CH" sz="12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49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305F-35F4-4D38-853F-6972B765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9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06C-5FA2-4438-B070-4F16D45DB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3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99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1pPr>
            <a:lvl2pPr marL="742950" indent="-285750">
              <a:buClr>
                <a:srgbClr val="9D0A2B"/>
              </a:buClr>
              <a:buSzPct val="100000"/>
              <a:buFont typeface="Wingdings" pitchFamily="2" charset="2"/>
              <a:buChar char="q"/>
              <a:defRPr/>
            </a:lvl2pPr>
            <a:lvl3pPr marL="1143000" indent="-228600">
              <a:buClr>
                <a:srgbClr val="9D0A2B"/>
              </a:buClr>
              <a:buSzPct val="100000"/>
              <a:buFont typeface="Wingdings" pitchFamily="2" charset="2"/>
              <a:buChar char="§"/>
              <a:defRPr/>
            </a:lvl3pPr>
            <a:lvl4pPr marL="16002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4pPr>
            <a:lvl5pPr marL="20574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357521"/>
            <a:ext cx="102463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00" dirty="0" smtClean="0"/>
              <a:t>July2016 </a:t>
            </a:r>
            <a:r>
              <a:rPr lang="en-US" sz="900" baseline="0" dirty="0" smtClean="0"/>
              <a:t> </a:t>
            </a:r>
          </a:p>
          <a:p>
            <a:pPr>
              <a:spcBef>
                <a:spcPts val="0"/>
              </a:spcBef>
              <a:defRPr/>
            </a:pPr>
            <a:r>
              <a:rPr lang="en-US" sz="900" baseline="0" dirty="0" smtClean="0"/>
              <a:t>rule changes-</a:t>
            </a:r>
            <a:fld id="{DA79EEDA-9492-4994-BB18-1005CD6866B1}" type="slidenum">
              <a:rPr lang="en-US" sz="900" smtClean="0"/>
              <a:pPr>
                <a:spcBef>
                  <a:spcPts val="0"/>
                </a:spcBef>
                <a:defRPr/>
              </a:pPr>
              <a:t>‹#›</a:t>
            </a:fld>
            <a:endParaRPr lang="en-US" sz="900" dirty="0" smtClean="0"/>
          </a:p>
          <a:p>
            <a:pPr>
              <a:spcBef>
                <a:spcPts val="0"/>
              </a:spcBef>
              <a:defRPr/>
            </a:pPr>
            <a:r>
              <a:rPr lang="en-US" sz="900" dirty="0" smtClean="0"/>
              <a:t>11.03.2016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2272" y="6069657"/>
            <a:ext cx="1005927" cy="16765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7614000" y="6202800"/>
            <a:ext cx="1422000" cy="302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8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800" b="1" dirty="0" smtClean="0">
                <a:solidFill>
                  <a:srgbClr val="9D0A2B"/>
                </a:solidFill>
              </a:rPr>
            </a:br>
            <a:r>
              <a:rPr lang="fr-CH" sz="800" b="1" dirty="0" smtClean="0">
                <a:solidFill>
                  <a:srgbClr val="9D0A2B"/>
                </a:solidFill>
              </a:rPr>
              <a:t>Patent System</a:t>
            </a:r>
            <a:endParaRPr lang="fr-CH" sz="8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93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5F7D-D5B1-4D98-B310-16D211F2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49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826-A1A8-4B20-83BB-6B422636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1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46D48-0F63-43E9-B47C-935DCDFAA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685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60F4-0BB2-41F5-A823-56564248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9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60C8-7BA5-467F-BCD3-E871B6D0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19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13F8-B5E0-463F-B52D-A76CAE18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20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A5B0-4E40-4836-BF8A-4DD35199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4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F3150A8-B334-48D8-BDDC-A2E01C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15964" y="4113490"/>
            <a:ext cx="7920532" cy="1406525"/>
          </a:xfrm>
          <a:noFill/>
        </p:spPr>
        <p:txBody>
          <a:bodyPr/>
          <a:lstStyle/>
          <a:p>
            <a:pPr eaLnBrk="1" hangingPunct="1"/>
            <a:r>
              <a:rPr lang="en-US" sz="3400" b="1" dirty="0" smtClean="0">
                <a:solidFill>
                  <a:srgbClr val="70899B"/>
                </a:solidFill>
              </a:rPr>
              <a:t>Amendments to the PCT Regulations as from 1 July 2016</a:t>
            </a:r>
          </a:p>
          <a:p>
            <a:pPr eaLnBrk="1" hangingPunct="1"/>
            <a:endParaRPr lang="en-US" sz="3600" dirty="0" smtClean="0">
              <a:solidFill>
                <a:srgbClr val="70899B"/>
              </a:solidFill>
            </a:endParaRPr>
          </a:p>
        </p:txBody>
      </p:sp>
      <p:pic>
        <p:nvPicPr>
          <p:cNvPr id="3075" name="Picture 8" descr="Puce-3_p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9577" y="3740427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758848"/>
          </a:xfrm>
        </p:spPr>
        <p:txBody>
          <a:bodyPr/>
          <a:lstStyle/>
          <a:p>
            <a:r>
              <a:rPr lang="en-US" dirty="0" smtClean="0"/>
              <a:t>PCT Rule Changes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909" y="1073322"/>
            <a:ext cx="8229600" cy="610009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sz="2200" dirty="0" smtClean="0"/>
              <a:t>Amendment to </a:t>
            </a:r>
            <a:r>
              <a:rPr lang="en-GB" altLang="en-US" sz="2200" dirty="0"/>
              <a:t>PCT </a:t>
            </a:r>
            <a:r>
              <a:rPr lang="en-GB" altLang="en-US" sz="2200" dirty="0" smtClean="0"/>
              <a:t>Rules </a:t>
            </a:r>
            <a:r>
              <a:rPr lang="en-GB" altLang="en-US" sz="2200" dirty="0"/>
              <a:t>48 </a:t>
            </a:r>
            <a:r>
              <a:rPr lang="en-GB" altLang="en-US" sz="2200" dirty="0" smtClean="0"/>
              <a:t>and 94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altLang="en-US" sz="2200" dirty="0" smtClean="0"/>
              <a:t>Omission of certain information </a:t>
            </a:r>
            <a:r>
              <a:rPr lang="fr-CH" altLang="en-US" sz="2200" dirty="0" err="1" smtClean="0"/>
              <a:t>from</a:t>
            </a:r>
            <a:r>
              <a:rPr lang="fr-CH" altLang="en-US" sz="2200" dirty="0" smtClean="0"/>
              <a:t> publication (</a:t>
            </a:r>
            <a:r>
              <a:rPr lang="fr-CH" altLang="en-US" sz="2200" dirty="0" err="1" smtClean="0"/>
              <a:t>Rule</a:t>
            </a:r>
            <a:r>
              <a:rPr lang="fr-CH" altLang="en-US" sz="2200" dirty="0" smtClean="0"/>
              <a:t> 48) or public file </a:t>
            </a:r>
            <a:r>
              <a:rPr lang="fr-CH" altLang="en-US" sz="2200" dirty="0" err="1" smtClean="0"/>
              <a:t>access</a:t>
            </a:r>
            <a:r>
              <a:rPr lang="fr-CH" altLang="en-US" sz="2200" dirty="0" smtClean="0"/>
              <a:t> (</a:t>
            </a:r>
            <a:r>
              <a:rPr lang="fr-CH" altLang="en-US" sz="2200" dirty="0" err="1" smtClean="0"/>
              <a:t>Rule</a:t>
            </a:r>
            <a:r>
              <a:rPr lang="fr-CH" altLang="en-US" sz="2200" dirty="0" smtClean="0"/>
              <a:t> 94)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smtClean="0"/>
              <a:t>Only upon reasoned request by </a:t>
            </a:r>
            <a:r>
              <a:rPr lang="en-US" altLang="en-US" sz="2200" dirty="0"/>
              <a:t>the </a:t>
            </a:r>
            <a:r>
              <a:rPr lang="en-US" altLang="en-US" sz="2200" dirty="0" smtClean="0"/>
              <a:t>applicant to the IB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smtClean="0"/>
              <a:t>Information must be omitted from publication/public file access, if</a:t>
            </a:r>
            <a:endParaRPr lang="en-US" altLang="en-US" sz="22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smtClean="0"/>
              <a:t>it does </a:t>
            </a:r>
            <a:r>
              <a:rPr lang="en-US" altLang="en-US" sz="2200" dirty="0"/>
              <a:t>not obviously serve the purpose of informing the </a:t>
            </a:r>
            <a:r>
              <a:rPr lang="en-US" altLang="en-US" sz="2200" dirty="0" smtClean="0"/>
              <a:t>public about </a:t>
            </a:r>
            <a:r>
              <a:rPr lang="en-US" altLang="en-US" sz="2200" dirty="0"/>
              <a:t>the international </a:t>
            </a:r>
            <a:r>
              <a:rPr lang="en-US" altLang="en-US" sz="2200" dirty="0" smtClean="0"/>
              <a:t>application,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smtClean="0"/>
              <a:t>publication of or public access to </a:t>
            </a:r>
            <a:r>
              <a:rPr lang="en-US" altLang="en-US" sz="2200" dirty="0"/>
              <a:t>such information </a:t>
            </a:r>
            <a:r>
              <a:rPr lang="en-US" altLang="en-US" sz="2200" dirty="0" smtClean="0"/>
              <a:t>would </a:t>
            </a:r>
            <a:r>
              <a:rPr lang="en-US" altLang="en-US" sz="2200" dirty="0"/>
              <a:t>clearly prejudice the personal or economic </a:t>
            </a:r>
            <a:r>
              <a:rPr lang="en-US" altLang="en-US" sz="2200" dirty="0" smtClean="0"/>
              <a:t>interests of </a:t>
            </a:r>
            <a:r>
              <a:rPr lang="en-US" altLang="en-US" sz="2200" dirty="0"/>
              <a:t>any </a:t>
            </a:r>
            <a:r>
              <a:rPr lang="en-US" altLang="en-US" sz="2200" dirty="0" smtClean="0"/>
              <a:t>person, and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i</a:t>
            </a:r>
            <a:r>
              <a:rPr lang="en-US" altLang="en-US" sz="2200" dirty="0" smtClean="0"/>
              <a:t>f there </a:t>
            </a:r>
            <a:r>
              <a:rPr lang="en-US" altLang="en-US" sz="2200" dirty="0"/>
              <a:t>is no prevailing public interest to have access to that </a:t>
            </a:r>
            <a:r>
              <a:rPr lang="en-US" altLang="en-US" sz="2200" dirty="0" smtClean="0"/>
              <a:t>information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39264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932" y="240620"/>
            <a:ext cx="8507288" cy="830856"/>
          </a:xfrm>
        </p:spPr>
        <p:txBody>
          <a:bodyPr/>
          <a:lstStyle/>
          <a:p>
            <a:r>
              <a:rPr lang="en-US" dirty="0" smtClean="0"/>
              <a:t>PCT Rule Changes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520" y="1062598"/>
            <a:ext cx="8229600" cy="532859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GB" altLang="en-US" sz="1800" dirty="0" smtClean="0"/>
              <a:t>Amendment to PCT Rules 48 and 94 </a:t>
            </a:r>
            <a:r>
              <a:rPr lang="en-GB" altLang="en-US" sz="1800" i="1" dirty="0" smtClean="0"/>
              <a:t>(continued)</a:t>
            </a:r>
            <a:r>
              <a:rPr lang="en-GB" altLang="en-US" sz="1800" dirty="0" smtClean="0"/>
              <a:t>: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fr-CH" altLang="en-US" sz="1800" dirty="0" smtClean="0"/>
              <a:t>Time </a:t>
            </a:r>
            <a:r>
              <a:rPr lang="fr-CH" altLang="en-US" sz="1800" dirty="0" err="1" smtClean="0"/>
              <a:t>limit</a:t>
            </a:r>
            <a:r>
              <a:rPr lang="fr-CH" altLang="en-US" sz="1800" dirty="0" smtClean="0"/>
              <a:t> for a </a:t>
            </a:r>
            <a:r>
              <a:rPr lang="fr-CH" altLang="en-US" sz="1800" dirty="0" err="1" smtClean="0"/>
              <a:t>request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under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Rule</a:t>
            </a:r>
            <a:r>
              <a:rPr lang="fr-CH" altLang="en-US" sz="1800" dirty="0" smtClean="0"/>
              <a:t> 48: </a:t>
            </a:r>
          </a:p>
          <a:p>
            <a:pPr lvl="2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 smtClean="0"/>
              <a:t>Completion </a:t>
            </a:r>
            <a:r>
              <a:rPr lang="en-US" altLang="en-US" sz="1800" dirty="0"/>
              <a:t>of technical preparations for international publication </a:t>
            </a:r>
            <a:r>
              <a:rPr lang="en-US" altLang="en-US" sz="1800" dirty="0" smtClean="0"/>
              <a:t>(normally, 15 </a:t>
            </a:r>
            <a:r>
              <a:rPr lang="en-US" altLang="en-US" sz="1800" dirty="0"/>
              <a:t>days before </a:t>
            </a:r>
            <a:r>
              <a:rPr lang="en-US" altLang="en-US" sz="1800" dirty="0" smtClean="0"/>
              <a:t>the actual date of publication)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/>
              <a:t> Time limit for </a:t>
            </a:r>
            <a:r>
              <a:rPr lang="en-US" altLang="en-US" sz="1800" dirty="0" smtClean="0"/>
              <a:t>a request under Rule 94: </a:t>
            </a:r>
            <a:endParaRPr lang="en-US" altLang="en-US" sz="1800" dirty="0"/>
          </a:p>
          <a:p>
            <a:pPr lvl="2">
              <a:spcBef>
                <a:spcPts val="600"/>
              </a:spcBef>
              <a:spcAft>
                <a:spcPts val="300"/>
              </a:spcAft>
            </a:pPr>
            <a:r>
              <a:rPr lang="fr-CH" altLang="en-US" sz="1800" dirty="0" err="1" smtClean="0"/>
              <a:t>Any</a:t>
            </a:r>
            <a:r>
              <a:rPr lang="fr-CH" altLang="en-US" sz="1800" dirty="0" smtClean="0"/>
              <a:t> time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/>
              <a:t>RO, ISA, SISA or IB may draw the applicant’s attention to information </a:t>
            </a:r>
            <a:r>
              <a:rPr lang="en-US" altLang="en-US" sz="1800" dirty="0" smtClean="0"/>
              <a:t>which it </a:t>
            </a:r>
            <a:r>
              <a:rPr lang="en-US" altLang="en-US" sz="1800" dirty="0"/>
              <a:t>believes would </a:t>
            </a:r>
            <a:r>
              <a:rPr lang="en-US" altLang="en-US" sz="1800" dirty="0" smtClean="0"/>
              <a:t>qualify for omission from publication under Rule 48, </a:t>
            </a:r>
            <a:r>
              <a:rPr lang="en-US" altLang="en-US" sz="1800" dirty="0"/>
              <a:t>and suggest </a:t>
            </a:r>
            <a:r>
              <a:rPr lang="en-US" altLang="en-US" sz="1800" dirty="0" smtClean="0"/>
              <a:t>to the </a:t>
            </a:r>
            <a:r>
              <a:rPr lang="en-US" altLang="en-US" sz="1800" dirty="0"/>
              <a:t>applicant </a:t>
            </a:r>
            <a:r>
              <a:rPr lang="en-US" altLang="en-US" sz="1800" dirty="0" smtClean="0"/>
              <a:t>to make a request under Rule 48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/>
              <a:t>IB may </a:t>
            </a:r>
            <a:r>
              <a:rPr lang="en-US" altLang="en-US" sz="1800" dirty="0" smtClean="0"/>
              <a:t>also draw </a:t>
            </a:r>
            <a:r>
              <a:rPr lang="en-US" altLang="en-US" sz="1800" dirty="0"/>
              <a:t>the applicant’s attention to information which it believes would qualify for omission from </a:t>
            </a:r>
            <a:r>
              <a:rPr lang="en-US" altLang="en-US" sz="1800" dirty="0" smtClean="0"/>
              <a:t>public file access </a:t>
            </a:r>
            <a:r>
              <a:rPr lang="en-US" altLang="en-US" sz="1800" dirty="0"/>
              <a:t>under </a:t>
            </a:r>
            <a:r>
              <a:rPr lang="en-US" altLang="en-US" sz="1800" dirty="0" smtClean="0"/>
              <a:t>Rule 94, </a:t>
            </a:r>
            <a:r>
              <a:rPr lang="en-US" altLang="en-US" sz="1800" dirty="0"/>
              <a:t>and suggest to the applicant to make a request under Rule </a:t>
            </a:r>
            <a:r>
              <a:rPr lang="en-US" altLang="en-US" sz="1800" dirty="0" smtClean="0"/>
              <a:t>94</a:t>
            </a:r>
            <a:endParaRPr lang="en-US" altLang="en-US" sz="1800" dirty="0"/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 smtClean="0"/>
              <a:t>Where the IB grants a request under Rule 48 or 94, it informs all relevant Offices and Authorities not to give </a:t>
            </a:r>
            <a:r>
              <a:rPr lang="en-US" altLang="en-US" sz="1800" dirty="0"/>
              <a:t>access </a:t>
            </a:r>
            <a:r>
              <a:rPr lang="en-US" altLang="en-US" sz="1800" dirty="0" smtClean="0"/>
              <a:t>to that information</a:t>
            </a:r>
            <a:endParaRPr lang="fr-CH" altLang="en-US" sz="1800" dirty="0" smtClean="0"/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/>
              <a:t>Effective as from 1 July 2016 for applications filed on or after that </a:t>
            </a:r>
            <a:r>
              <a:rPr lang="en-US" altLang="en-US" sz="1800" dirty="0" smtClean="0"/>
              <a:t>date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4175678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758848"/>
          </a:xfrm>
        </p:spPr>
        <p:txBody>
          <a:bodyPr/>
          <a:lstStyle/>
          <a:p>
            <a:r>
              <a:rPr lang="en-US" dirty="0" smtClean="0"/>
              <a:t>PCT Rule Changes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88" y="1178996"/>
            <a:ext cx="8229600" cy="549036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000" dirty="0" smtClean="0"/>
              <a:t>Amendment to PCT Rule 26</a:t>
            </a:r>
            <a:r>
              <a:rPr lang="en-GB" altLang="en-US" sz="2000" i="1" dirty="0" smtClean="0"/>
              <a:t>bis</a:t>
            </a:r>
            <a:r>
              <a:rPr lang="en-GB" altLang="en-US" sz="2000" dirty="0" smtClean="0"/>
              <a:t>.3</a:t>
            </a:r>
            <a:endParaRPr lang="en-US" altLang="en-US" sz="2000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CH" altLang="en-US" sz="2000" u="sng" dirty="0" smtClean="0"/>
              <a:t>General </a:t>
            </a:r>
            <a:r>
              <a:rPr lang="fr-CH" altLang="en-US" sz="2000" u="sng" dirty="0" err="1" smtClean="0"/>
              <a:t>Rule</a:t>
            </a:r>
            <a:r>
              <a:rPr lang="fr-CH" altLang="en-US" sz="2000" u="sng" dirty="0" smtClean="0"/>
              <a:t>:</a:t>
            </a:r>
            <a:r>
              <a:rPr lang="fr-CH" altLang="en-US" sz="2000" dirty="0" smtClean="0"/>
              <a:t> Obligation of the RO to </a:t>
            </a:r>
            <a:r>
              <a:rPr lang="fr-CH" altLang="en-US" sz="2000" dirty="0" err="1" smtClean="0"/>
              <a:t>forward</a:t>
            </a:r>
            <a:r>
              <a:rPr lang="fr-CH" altLang="en-US" sz="2000" dirty="0" smtClean="0"/>
              <a:t> to the IB all documents </a:t>
            </a:r>
            <a:r>
              <a:rPr lang="fr-CH" altLang="en-US" sz="2000" dirty="0" err="1" smtClean="0"/>
              <a:t>received</a:t>
            </a:r>
            <a:r>
              <a:rPr lang="fr-CH" altLang="en-US" sz="2000" dirty="0" smtClean="0"/>
              <a:t> </a:t>
            </a:r>
            <a:r>
              <a:rPr lang="fr-CH" altLang="en-US" sz="2000" dirty="0" err="1" smtClean="0"/>
              <a:t>from</a:t>
            </a:r>
            <a:r>
              <a:rPr lang="fr-CH" altLang="en-US" sz="2000" dirty="0" smtClean="0"/>
              <a:t> the </a:t>
            </a:r>
            <a:r>
              <a:rPr lang="fr-CH" altLang="en-US" sz="2000" dirty="0" err="1" smtClean="0"/>
              <a:t>applicant</a:t>
            </a:r>
            <a:r>
              <a:rPr lang="fr-CH" altLang="en-US" sz="2000" dirty="0" smtClean="0"/>
              <a:t> in relation to a </a:t>
            </a:r>
            <a:r>
              <a:rPr lang="fr-CH" altLang="en-US" sz="2000" dirty="0" err="1" smtClean="0"/>
              <a:t>request</a:t>
            </a:r>
            <a:r>
              <a:rPr lang="fr-CH" altLang="en-US" sz="2000" dirty="0" smtClean="0"/>
              <a:t> to restore the </a:t>
            </a:r>
            <a:r>
              <a:rPr lang="fr-CH" altLang="en-US" sz="2000" dirty="0" err="1" smtClean="0"/>
              <a:t>priority</a:t>
            </a:r>
            <a:r>
              <a:rPr lang="fr-CH" altLang="en-US" sz="2000" dirty="0" smtClean="0"/>
              <a:t> right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CH" altLang="en-US" sz="2000" u="sng" dirty="0" smtClean="0"/>
              <a:t>Exception: 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en-US" sz="2000" dirty="0" smtClean="0"/>
              <a:t>RO shall not forward information</a:t>
            </a:r>
            <a:r>
              <a:rPr lang="en-US" altLang="en-US" sz="2000" dirty="0"/>
              <a:t>, </a:t>
            </a:r>
            <a:r>
              <a:rPr lang="en-US" altLang="en-US" sz="2000" dirty="0" smtClean="0"/>
              <a:t>upon </a:t>
            </a:r>
            <a:r>
              <a:rPr lang="en-US" altLang="en-US" sz="2000" dirty="0"/>
              <a:t>reasoned request by the applicant or on its own </a:t>
            </a:r>
            <a:r>
              <a:rPr lang="en-US" altLang="en-US" sz="2000" dirty="0" smtClean="0"/>
              <a:t>decision, if  </a:t>
            </a:r>
          </a:p>
          <a:p>
            <a:pPr marL="1527175" lvl="3" indent="-274638">
              <a:spcBef>
                <a:spcPts val="300"/>
              </a:spcBef>
              <a:spcAft>
                <a:spcPts val="3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altLang="en-US" sz="2000" dirty="0"/>
              <a:t>it does not obviously serve the purpose of informing the public   about the international application,</a:t>
            </a:r>
          </a:p>
          <a:p>
            <a:pPr marL="1527175" lvl="3" indent="-274638">
              <a:spcBef>
                <a:spcPts val="300"/>
              </a:spcBef>
              <a:spcAft>
                <a:spcPts val="3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altLang="en-US" sz="2000" dirty="0"/>
              <a:t>publication of or public access to such information would clearly prejudice the personal or economic interests of any person, and</a:t>
            </a:r>
          </a:p>
          <a:p>
            <a:pPr marL="1527175" lvl="3" indent="-274638">
              <a:spcBef>
                <a:spcPts val="300"/>
              </a:spcBef>
              <a:spcAft>
                <a:spcPts val="3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altLang="en-US" sz="2000" dirty="0"/>
              <a:t>if there is no prevailing public interest to have access to that information</a:t>
            </a:r>
            <a:endParaRPr lang="fr-CH" altLang="en-US" sz="2000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en-US" sz="2000" dirty="0" smtClean="0"/>
              <a:t>Effective as from 1 July 2016 for applications filed on or after that dat</a:t>
            </a:r>
            <a:r>
              <a:rPr lang="en-US" altLang="en-US" sz="1800" dirty="0" smtClean="0"/>
              <a:t>e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fr-CH" altLang="en-US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fr-CH" altLang="en-US" sz="22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67299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974872"/>
          </a:xfrm>
        </p:spPr>
        <p:txBody>
          <a:bodyPr/>
          <a:lstStyle/>
          <a:p>
            <a:r>
              <a:rPr lang="en-US" dirty="0" smtClean="0"/>
              <a:t>PCT Rule Changes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910" y="1556768"/>
            <a:ext cx="8229600" cy="468052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dirty="0" smtClean="0"/>
              <a:t>Amendment to PCT Rule 9.2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altLang="en-US" dirty="0" smtClean="0"/>
              <a:t>Extension of Rule 9.2 to the IB and SISA to suggest to the applicant to correct the PCT application before publication if it contains certain expressions defined under Rule 9.1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/>
              <a:t>Effective </a:t>
            </a:r>
            <a:r>
              <a:rPr lang="en-US" altLang="en-US" dirty="0"/>
              <a:t>as from 1 July 2016 for applications filed on or after that date </a:t>
            </a:r>
            <a:endParaRPr lang="en-GB" altLang="en-US" dirty="0" smtClean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fr-CH" alt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fr-CH" altLang="en-US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3096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830856"/>
          </a:xfrm>
        </p:spPr>
        <p:txBody>
          <a:bodyPr/>
          <a:lstStyle/>
          <a:p>
            <a:r>
              <a:rPr lang="en-US" dirty="0" smtClean="0"/>
              <a:t>PCT Rule Changes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88" y="1269744"/>
            <a:ext cx="8229600" cy="504056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sz="2000" dirty="0"/>
              <a:t>Amendment </a:t>
            </a:r>
            <a:r>
              <a:rPr lang="en-GB" altLang="en-US" sz="2000" dirty="0" smtClean="0"/>
              <a:t>to </a:t>
            </a:r>
            <a:r>
              <a:rPr lang="en-GB" altLang="en-US" sz="2000" dirty="0"/>
              <a:t>PCT Rule 82</a:t>
            </a:r>
            <a:r>
              <a:rPr lang="en-GB" altLang="en-US" sz="2000" i="1" dirty="0"/>
              <a:t>quater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altLang="en-US" sz="2000" dirty="0" smtClean="0"/>
              <a:t>Extension of </a:t>
            </a:r>
            <a:r>
              <a:rPr lang="fr-CH" altLang="en-US" sz="2000" i="1" dirty="0" smtClean="0"/>
              <a:t>force majeure </a:t>
            </a:r>
            <a:r>
              <a:rPr lang="fr-CH" altLang="en-US" sz="2000" dirty="0" smtClean="0"/>
              <a:t>provisions to time </a:t>
            </a:r>
            <a:r>
              <a:rPr lang="fr-CH" altLang="en-US" sz="2000" dirty="0" err="1" smtClean="0"/>
              <a:t>limits</a:t>
            </a:r>
            <a:r>
              <a:rPr lang="fr-CH" altLang="en-US" sz="2000" dirty="0" smtClean="0"/>
              <a:t> </a:t>
            </a:r>
            <a:r>
              <a:rPr lang="fr-CH" altLang="en-US" sz="2000" dirty="0" err="1" smtClean="0"/>
              <a:t>missed</a:t>
            </a:r>
            <a:r>
              <a:rPr lang="fr-CH" altLang="en-US" sz="2000" dirty="0" smtClean="0"/>
              <a:t> due to </a:t>
            </a:r>
            <a:r>
              <a:rPr lang="fr-CH" altLang="en-US" sz="2000" dirty="0"/>
              <a:t>“</a:t>
            </a:r>
            <a:r>
              <a:rPr lang="fr-CH" altLang="en-US" sz="2000" dirty="0" err="1"/>
              <a:t>general</a:t>
            </a:r>
            <a:r>
              <a:rPr lang="fr-CH" altLang="en-US" sz="2000" dirty="0"/>
              <a:t> </a:t>
            </a:r>
            <a:r>
              <a:rPr lang="fr-CH" altLang="en-US" sz="2000" dirty="0" err="1" smtClean="0"/>
              <a:t>unavailability</a:t>
            </a:r>
            <a:r>
              <a:rPr lang="fr-CH" altLang="en-US" sz="2000" dirty="0" smtClean="0"/>
              <a:t> of </a:t>
            </a:r>
            <a:r>
              <a:rPr lang="fr-CH" altLang="en-US" sz="2000" dirty="0" err="1" smtClean="0"/>
              <a:t>electronic</a:t>
            </a:r>
            <a:r>
              <a:rPr lang="fr-CH" altLang="en-US" sz="2000" dirty="0" smtClean="0"/>
              <a:t> communication services”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/>
              <a:t>PCT Assembly Understanding: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/>
              <a:t>“In adopting the amendments to Rule 82quater.1, the Assembly noted that the [Offices and Authorities] should, in considering [such a request], interpret ‘general unavailability of electronic communications’ to apply to outages that affect widespread geographical areas or many individuals, as distinct from localized problems associated with a particular building or single user.”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 smtClean="0"/>
              <a:t>Effective </a:t>
            </a:r>
            <a:r>
              <a:rPr lang="en-US" altLang="en-US" sz="2000" dirty="0"/>
              <a:t>as from 1 July 2016 for applications filed on or after that </a:t>
            </a:r>
            <a:r>
              <a:rPr lang="en-US" altLang="en-US" sz="2000" dirty="0" smtClean="0"/>
              <a:t>date, and for applications filed before that date where the “event” occurred on or after that date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860392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1046880"/>
          </a:xfrm>
        </p:spPr>
        <p:txBody>
          <a:bodyPr/>
          <a:lstStyle/>
          <a:p>
            <a:r>
              <a:rPr lang="en-US" dirty="0" smtClean="0"/>
              <a:t>PCT Rule Changes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177" y="1484784"/>
            <a:ext cx="8229600" cy="504056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dirty="0" smtClean="0"/>
              <a:t>Amendment to </a:t>
            </a:r>
            <a:r>
              <a:rPr lang="en-GB" altLang="en-US" dirty="0"/>
              <a:t>PCT Rule </a:t>
            </a:r>
            <a:r>
              <a:rPr lang="fr-CH" altLang="en-US" dirty="0"/>
              <a:t>92.2(d)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altLang="en-US" dirty="0"/>
              <a:t>Expansion of the </a:t>
            </a:r>
            <a:r>
              <a:rPr lang="fr-CH" altLang="en-US" dirty="0" err="1" smtClean="0"/>
              <a:t>accepted</a:t>
            </a:r>
            <a:r>
              <a:rPr lang="fr-CH" altLang="en-US" dirty="0" smtClean="0"/>
              <a:t> </a:t>
            </a:r>
            <a:r>
              <a:rPr lang="fr-CH" altLang="en-US" dirty="0" err="1" smtClean="0"/>
              <a:t>languages</a:t>
            </a:r>
            <a:r>
              <a:rPr lang="fr-CH" altLang="en-US" dirty="0" smtClean="0"/>
              <a:t> </a:t>
            </a:r>
            <a:r>
              <a:rPr lang="fr-CH" altLang="en-US" dirty="0"/>
              <a:t>of communication </a:t>
            </a:r>
            <a:r>
              <a:rPr lang="fr-CH" altLang="en-US" dirty="0" err="1"/>
              <a:t>from</a:t>
            </a:r>
            <a:r>
              <a:rPr lang="fr-CH" altLang="en-US" dirty="0"/>
              <a:t> the </a:t>
            </a:r>
            <a:r>
              <a:rPr lang="fr-CH" altLang="en-US" dirty="0" err="1"/>
              <a:t>applicant</a:t>
            </a:r>
            <a:r>
              <a:rPr lang="fr-CH" altLang="en-US" dirty="0"/>
              <a:t> to the International Bureau </a:t>
            </a:r>
            <a:r>
              <a:rPr lang="fr-CH" altLang="en-US" dirty="0" err="1" smtClean="0"/>
              <a:t>through</a:t>
            </a:r>
            <a:r>
              <a:rPr lang="fr-CH" altLang="en-US" dirty="0" smtClean="0"/>
              <a:t> </a:t>
            </a:r>
            <a:r>
              <a:rPr lang="fr-CH" altLang="en-US" dirty="0" err="1" smtClean="0"/>
              <a:t>ePCT</a:t>
            </a:r>
            <a:r>
              <a:rPr lang="fr-CH" altLang="en-US" dirty="0" smtClean="0"/>
              <a:t> to the </a:t>
            </a:r>
            <a:r>
              <a:rPr lang="fr-CH" altLang="en-US" dirty="0" err="1" smtClean="0"/>
              <a:t>particular</a:t>
            </a:r>
            <a:r>
              <a:rPr lang="fr-CH" altLang="en-US" dirty="0" smtClean="0"/>
              <a:t> </a:t>
            </a:r>
            <a:r>
              <a:rPr lang="fr-CH" altLang="en-US" dirty="0" err="1" smtClean="0"/>
              <a:t>language</a:t>
            </a:r>
            <a:r>
              <a:rPr lang="fr-CH" altLang="en-US" dirty="0" smtClean="0"/>
              <a:t> of publication (in addition to English and French)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Effective </a:t>
            </a:r>
            <a:r>
              <a:rPr lang="en-US" dirty="0"/>
              <a:t>as from 1 July 2016 for applications filed on or after that </a:t>
            </a:r>
            <a:r>
              <a:rPr lang="en-US" dirty="0" smtClean="0"/>
              <a:t>date, </a:t>
            </a:r>
            <a:r>
              <a:rPr lang="en-US" dirty="0"/>
              <a:t>and </a:t>
            </a:r>
            <a:r>
              <a:rPr lang="en-US" dirty="0" smtClean="0"/>
              <a:t>for </a:t>
            </a:r>
            <a:r>
              <a:rPr lang="en-US" dirty="0"/>
              <a:t>applications filed before that date where </a:t>
            </a:r>
            <a:r>
              <a:rPr lang="en-US" dirty="0" smtClean="0"/>
              <a:t>such correspondence is received by the </a:t>
            </a:r>
            <a:r>
              <a:rPr lang="en-US" dirty="0"/>
              <a:t>IB on or after that </a:t>
            </a: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98827"/>
      </p:ext>
    </p:extLst>
  </p:cSld>
  <p:clrMapOvr>
    <a:masterClrMapping/>
  </p:clrMapOvr>
</p:sld>
</file>

<file path=ppt/theme/theme1.xml><?xml version="1.0" encoding="utf-8"?>
<a:theme xmlns:a="http://schemas.openxmlformats.org/drawingml/2006/main" name="EN_2010_pct background png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EN_2010_pct background png</Template>
  <TotalTime>13302</TotalTime>
  <Words>576</Words>
  <Application>Microsoft Office PowerPoint</Application>
  <PresentationFormat>عرض على الشاشة (3:4)‏</PresentationFormat>
  <Paragraphs>45</Paragraphs>
  <Slides>7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EN_2010_pct background png</vt:lpstr>
      <vt:lpstr>الشريحة 1</vt:lpstr>
      <vt:lpstr>PCT Rule Changes (1)</vt:lpstr>
      <vt:lpstr>PCT Rule Changes (2)</vt:lpstr>
      <vt:lpstr>PCT Rule Changes (3)</vt:lpstr>
      <vt:lpstr>PCT Rule Changes (4)</vt:lpstr>
      <vt:lpstr>PCT Rule Changes (5)</vt:lpstr>
      <vt:lpstr>PCT Rule Changes (6)</vt:lpstr>
    </vt:vector>
  </TitlesOfParts>
  <Company>World Intellectual Property 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ARGANOZA Rosalina</dc:creator>
  <cp:lastModifiedBy>admin</cp:lastModifiedBy>
  <cp:revision>119</cp:revision>
  <cp:lastPrinted>2015-05-01T14:20:17Z</cp:lastPrinted>
  <dcterms:created xsi:type="dcterms:W3CDTF">2013-11-19T11:19:13Z</dcterms:created>
  <dcterms:modified xsi:type="dcterms:W3CDTF">2016-06-21T15:48:50Z</dcterms:modified>
</cp:coreProperties>
</file>